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8"/>
  </p:notesMasterIdLst>
  <p:sldIdLst>
    <p:sldId id="278" r:id="rId2"/>
    <p:sldId id="268" r:id="rId3"/>
    <p:sldId id="277" r:id="rId4"/>
    <p:sldId id="285" r:id="rId5"/>
    <p:sldId id="288" r:id="rId6"/>
    <p:sldId id="259" r:id="rId7"/>
    <p:sldId id="280" r:id="rId8"/>
    <p:sldId id="260" r:id="rId9"/>
    <p:sldId id="282" r:id="rId10"/>
    <p:sldId id="258" r:id="rId11"/>
    <p:sldId id="257" r:id="rId12"/>
    <p:sldId id="291" r:id="rId13"/>
    <p:sldId id="289" r:id="rId14"/>
    <p:sldId id="292" r:id="rId15"/>
    <p:sldId id="281" r:id="rId16"/>
    <p:sldId id="265" r:id="rId17"/>
    <p:sldId id="269" r:id="rId18"/>
    <p:sldId id="290" r:id="rId19"/>
    <p:sldId id="284" r:id="rId20"/>
    <p:sldId id="293" r:id="rId21"/>
    <p:sldId id="273" r:id="rId22"/>
    <p:sldId id="274" r:id="rId23"/>
    <p:sldId id="276" r:id="rId24"/>
    <p:sldId id="267" r:id="rId25"/>
    <p:sldId id="275" r:id="rId26"/>
    <p:sldId id="27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0AF5C8-00D9-4AE2-95E5-E66505DF4034}">
          <p14:sldIdLst>
            <p14:sldId id="278"/>
            <p14:sldId id="268"/>
            <p14:sldId id="277"/>
            <p14:sldId id="285"/>
          </p14:sldIdLst>
        </p14:section>
        <p14:section name="Terminology" id="{6F7A7B6D-14D9-4A38-9551-9FDC7EEC6F33}">
          <p14:sldIdLst>
            <p14:sldId id="288"/>
            <p14:sldId id="259"/>
            <p14:sldId id="280"/>
            <p14:sldId id="260"/>
            <p14:sldId id="282"/>
            <p14:sldId id="258"/>
            <p14:sldId id="257"/>
            <p14:sldId id="291"/>
          </p14:sldIdLst>
        </p14:section>
        <p14:section name="Demo" id="{EF8429FD-DFA3-40BF-964D-386C8B22055A}">
          <p14:sldIdLst>
            <p14:sldId id="289"/>
            <p14:sldId id="292"/>
            <p14:sldId id="281"/>
            <p14:sldId id="265"/>
            <p14:sldId id="269"/>
          </p14:sldIdLst>
        </p14:section>
        <p14:section name="Q &amp; A" id="{EC3F6F94-2D82-4EB0-B8B3-D1EDFDD37945}">
          <p14:sldIdLst>
            <p14:sldId id="290"/>
            <p14:sldId id="284"/>
            <p14:sldId id="293"/>
            <p14:sldId id="273"/>
            <p14:sldId id="274"/>
            <p14:sldId id="276"/>
            <p14:sldId id="267"/>
            <p14:sldId id="275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5" autoAdjust="0"/>
    <p:restoredTop sz="60253" autoAdjust="0"/>
  </p:normalViewPr>
  <p:slideViewPr>
    <p:cSldViewPr snapToGrid="0">
      <p:cViewPr varScale="1">
        <p:scale>
          <a:sx n="156" d="100"/>
          <a:sy n="156" d="100"/>
        </p:scale>
        <p:origin x="3858" y="144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61" d="100"/>
          <a:sy n="161" d="100"/>
        </p:scale>
        <p:origin x="5124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/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>
        <a:solidFill>
          <a:schemeClr val="accent2">
            <a:hueOff val="-727682"/>
            <a:satOff val="-41964"/>
            <a:lumOff val="4314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>
        <a:solidFill>
          <a:schemeClr val="accent2">
            <a:hueOff val="-1455363"/>
            <a:satOff val="-83928"/>
            <a:lumOff val="8628"/>
            <a:alpha val="15000"/>
          </a:schemeClr>
        </a:solidFill>
      </dgm:spPr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>
        <a:solidFill>
          <a:schemeClr val="accent2">
            <a:hueOff val="-1455363"/>
            <a:satOff val="-83928"/>
            <a:lumOff val="8628"/>
            <a:alpha val="15000"/>
          </a:schemeClr>
        </a:solidFill>
      </dgm:spPr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/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87070D-87AF-4443-8990-425EA27CC244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A07FD-5BD5-4529-84B0-48DD2C561176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224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warm welcome to this first webinar in the </a:t>
            </a:r>
            <a:r>
              <a:rPr lang="en-US" dirty="0" err="1"/>
              <a:t>async</a:t>
            </a:r>
            <a:r>
              <a:rPr lang="en-US" dirty="0"/>
              <a:t> webinar series.</a:t>
            </a:r>
          </a:p>
          <a:p>
            <a:r>
              <a:rPr lang="en-US" baseline="0" dirty="0"/>
              <a:t>Today we talk about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1166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Concurrent</a:t>
            </a:r>
            <a:r>
              <a:rPr lang="en-US" baseline="0" dirty="0"/>
              <a:t> is like me while doing the laundry, I walk into the kitchen, put my newspaper away, fill the remaining dishes into the dishwasher and start the dishwasher and go back to reading the newspaper</a:t>
            </a:r>
            <a:endParaRPr lang="en-US" dirty="0"/>
          </a:p>
          <a:p>
            <a:endParaRPr lang="en-US" dirty="0"/>
          </a:p>
          <a:p>
            <a:r>
              <a:rPr lang="en-US" baseline="0" dirty="0"/>
              <a:t>In software this means</a:t>
            </a:r>
          </a:p>
          <a:p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There is a coordinator called Scheduler which deals usually on a single thread with multiple concurrent work items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These work items can be interleaved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Depending on the scheduler work can still be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distributed over threads and processors, but doesn’t have 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aseline="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6212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Parallel can be compared to the laundromat. Multiple people can do their laundry in parallel.</a:t>
            </a:r>
          </a:p>
          <a:p>
            <a:endParaRPr lang="en-US" baseline="0" dirty="0"/>
          </a:p>
          <a:p>
            <a:r>
              <a:rPr lang="en-US" baseline="0" dirty="0"/>
              <a:t>In software this means</a:t>
            </a:r>
            <a:endParaRPr lang="en-US" dirty="0"/>
          </a:p>
          <a:p>
            <a:endParaRPr lang="en-US" dirty="0"/>
          </a:p>
          <a:p>
            <a:r>
              <a:rPr lang="en-US" dirty="0"/>
              <a:t>A parallel</a:t>
            </a:r>
            <a:r>
              <a:rPr lang="en-US" baseline="0" dirty="0"/>
              <a:t> program means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Independent subexpression are evaluated simultaneously on different processors or thread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Goal: Finish computation faster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Ideally suited for CPU bound work such as sorting data in-memory, filter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To be able to benefit from parallelism the problem needs to be dividable into induvial sub items which can be worked on independently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You can achieve parallelism using concurrency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constructs but not the other way around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069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When the laundry is done, I can take out the clothes and dry them in the dryer. So drying is a continuation of the laundry.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In asynchronous programming a continuation is 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 function that is scheduled for execution after its prerequisite function has completed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6382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set the baseline</a:t>
            </a:r>
            <a:r>
              <a:rPr lang="en-US" baseline="0" dirty="0"/>
              <a:t> with the terminologies. Let’s dive into code.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0371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async</a:t>
            </a:r>
            <a:r>
              <a:rPr lang="en-US" dirty="0"/>
              <a:t>/await</a:t>
            </a:r>
            <a:r>
              <a:rPr lang="en-US" baseline="0" dirty="0"/>
              <a:t> keywords are here to reduce the nesting of continuations, also called </a:t>
            </a:r>
            <a:r>
              <a:rPr lang="en-US" baseline="0" dirty="0" err="1"/>
              <a:t>christmas</a:t>
            </a:r>
            <a:r>
              <a:rPr lang="en-US" baseline="0" dirty="0"/>
              <a:t> tree programming, and therefore simplify code drastically.</a:t>
            </a:r>
            <a:endParaRPr lang="en-US" dirty="0"/>
          </a:p>
          <a:p>
            <a:r>
              <a:rPr lang="en-US" dirty="0" err="1"/>
              <a:t>Asyn</a:t>
            </a:r>
            <a:r>
              <a:rPr lang="en-US" dirty="0"/>
              <a:t>/wait is Syntactic sugar augmented</a:t>
            </a:r>
            <a:r>
              <a:rPr lang="en-US" baseline="0" dirty="0"/>
              <a:t> with compiler magic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46291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instead of</a:t>
            </a:r>
            <a:r>
              <a:rPr lang="en-US" baseline="0" dirty="0"/>
              <a:t> we can write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210122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695206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Stop thinking in threads. For</a:t>
            </a:r>
            <a:r>
              <a:rPr lang="en-US" baseline="0" dirty="0"/>
              <a:t> most applications threads are no longer relevant. Think in Tasks. Rest assured the TPL runtime is heavily optimized for most production scenarios.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1345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how does</a:t>
            </a:r>
            <a:r>
              <a:rPr lang="en-US" baseline="0" dirty="0"/>
              <a:t> this relate to the yet to be release </a:t>
            </a:r>
            <a:r>
              <a:rPr lang="en-US" baseline="0" dirty="0" err="1"/>
              <a:t>NServiceBus</a:t>
            </a:r>
            <a:r>
              <a:rPr lang="en-US" baseline="0" dirty="0"/>
              <a:t> Version 6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2109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3916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Daniel, Solution Architect…</a:t>
            </a:r>
          </a:p>
          <a:p>
            <a:r>
              <a:rPr lang="en-US" dirty="0"/>
              <a:t>I live in central</a:t>
            </a:r>
            <a:r>
              <a:rPr lang="en-US" baseline="0" dirty="0"/>
              <a:t> Switzerland. If you want to know more about me listen to episode 77 of developer on fire</a:t>
            </a:r>
            <a:endParaRPr lang="en-US" dirty="0"/>
          </a:p>
          <a:p>
            <a:r>
              <a:rPr lang="en-US" dirty="0"/>
              <a:t>You can reach me on twitter under @danielmarbach</a:t>
            </a:r>
          </a:p>
          <a:p>
            <a:r>
              <a:rPr lang="en-US" dirty="0"/>
              <a:t>I blog on the particular blog and on my personal blog</a:t>
            </a:r>
          </a:p>
          <a:p>
            <a:r>
              <a:rPr lang="en-US" dirty="0"/>
              <a:t>Subscribe after this webinar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1455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74354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next webinar we</a:t>
            </a:r>
            <a:r>
              <a:rPr lang="en-US" baseline="0" dirty="0"/>
              <a:t> will dive deeper and write a message pump for a service bus which combines </a:t>
            </a:r>
            <a:r>
              <a:rPr lang="en-US" baseline="0" dirty="0" err="1"/>
              <a:t>async</a:t>
            </a:r>
            <a:r>
              <a:rPr lang="en-US" baseline="0" dirty="0"/>
              <a:t>/await with TPL</a:t>
            </a:r>
          </a:p>
          <a:p>
            <a:r>
              <a:rPr lang="en-US" baseline="0" dirty="0"/>
              <a:t>We’ll learn where TPL contains unpleasant surprises and how we can work around those</a:t>
            </a:r>
          </a:p>
          <a:p>
            <a:r>
              <a:rPr lang="en-US" baseline="0" dirty="0"/>
              <a:t>Join again, invite your friends and learn to apply more than just the basics of </a:t>
            </a:r>
            <a:r>
              <a:rPr lang="en-US" baseline="0" dirty="0" err="1"/>
              <a:t>async</a:t>
            </a:r>
            <a:r>
              <a:rPr lang="en-US" baseline="0" dirty="0"/>
              <a:t>/await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940667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that can be answered in blog posts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704876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Reduces christmas tree programming to code</a:t>
            </a:r>
            <a:r>
              <a:rPr lang="de-CH" baseline="0" dirty="0"/>
              <a:t> which looks much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87820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Thank you very much</a:t>
            </a:r>
            <a:r>
              <a:rPr lang="de-CH" baseline="0" dirty="0"/>
              <a:t> for listening and see you next time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9593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webinar we will learn</a:t>
            </a:r>
            <a:r>
              <a:rPr lang="en-US" baseline="0" dirty="0"/>
              <a:t> important terminologies</a:t>
            </a:r>
          </a:p>
          <a:p>
            <a:r>
              <a:rPr lang="en-US" baseline="0" dirty="0"/>
              <a:t>The difference between CPU-bound and IO-bound</a:t>
            </a:r>
          </a:p>
          <a:p>
            <a:r>
              <a:rPr lang="en-US" baseline="0" dirty="0"/>
              <a:t>The difference between Threads and Tasks</a:t>
            </a:r>
          </a:p>
          <a:p>
            <a:r>
              <a:rPr lang="en-US" baseline="0" dirty="0"/>
              <a:t>And a few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9975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webinar is divided</a:t>
            </a:r>
            <a:r>
              <a:rPr lang="en-US" baseline="0" dirty="0"/>
              <a:t> into three parts</a:t>
            </a:r>
          </a:p>
          <a:p>
            <a:endParaRPr lang="en-US" baseline="0" dirty="0"/>
          </a:p>
          <a:p>
            <a:r>
              <a:rPr lang="en-US" baseline="0" dirty="0"/>
              <a:t>Terminology</a:t>
            </a:r>
          </a:p>
          <a:p>
            <a:r>
              <a:rPr lang="en-US" baseline="0" dirty="0"/>
              <a:t>Code and </a:t>
            </a:r>
            <a:r>
              <a:rPr lang="en-US" baseline="0" dirty="0" err="1"/>
              <a:t>WrapUp</a:t>
            </a:r>
            <a:r>
              <a:rPr lang="en-US" baseline="0" dirty="0"/>
              <a:t> including Q&amp;A</a:t>
            </a:r>
          </a:p>
          <a:p>
            <a:endParaRPr lang="en-US" baseline="0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72179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Before we dive deep into code I’m going to talk important terminologies.</a:t>
            </a:r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3219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in the real world can be compared to me doing the laundry. I</a:t>
            </a:r>
            <a:r>
              <a:rPr lang="en-US" baseline="0" dirty="0"/>
              <a:t> put my dirty clothes into the machine and select the program or timer and let the machine do its work. Until the laundry is done, indicated by a beep of the machine, I can carry on with other things like reading the newspaper, playing with my kid…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 I, the worker, am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free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until signal indicates external task is done</a:t>
            </a:r>
          </a:p>
          <a:p>
            <a:endParaRPr lang="en-US" baseline="0" dirty="0"/>
          </a:p>
          <a:p>
            <a:r>
              <a:rPr lang="en-US" baseline="0" dirty="0"/>
              <a:t>This is very similar to software</a:t>
            </a:r>
            <a:endParaRPr lang="de-CH" dirty="0"/>
          </a:p>
          <a:p>
            <a:endParaRPr lang="de-CH" dirty="0"/>
          </a:p>
          <a:p>
            <a:r>
              <a:rPr lang="de-CH" dirty="0"/>
              <a:t>Asynchronous</a:t>
            </a:r>
            <a:r>
              <a:rPr lang="de-CH" baseline="0" dirty="0"/>
              <a:t> program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dispatches tasks to devices that can take care of themselves, leaving the program free to do something else until it receives a signal that the results are finished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Asynchronous programming should be used for external operations which support event-driven callbacks when they are done.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Usually that is the case for IO-bound work.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For example on windows IOCompletionPorts signal the result of a IO operation back to the initiator of the operation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aseline="0" dirty="0" err="1"/>
              <a:t>Async</a:t>
            </a:r>
            <a:r>
              <a:rPr lang="en-US" baseline="0" dirty="0"/>
              <a:t> operation can be more efficient, since the worker initiating the work are not blocked.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9198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System.Threading.Task is an abstraction layer which represents both CPU bound and IO-bound operations as a uniformed</a:t>
            </a:r>
            <a:r>
              <a:rPr lang="de-CH" baseline="0" dirty="0"/>
              <a:t> API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Represents the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state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outcome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of an asynchronous operation executed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now, later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or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never</a:t>
            </a: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endParaRPr lang="de-CH" baseline="0" dirty="0"/>
          </a:p>
          <a:p>
            <a:r>
              <a:rPr lang="en-US" baseline="0" dirty="0"/>
              <a:t>This is very similar to washing clothes.</a:t>
            </a:r>
          </a:p>
          <a:p>
            <a:endParaRPr lang="en-US" baseline="0" dirty="0"/>
          </a:p>
          <a:p>
            <a:r>
              <a:rPr lang="en-US" baseline="0" dirty="0"/>
              <a:t>If Task represents an IO-bound operation then, we could compare it to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1500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The laundry machine</a:t>
            </a:r>
          </a:p>
          <a:p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So the state of the task representing the laundry machine would be running, not running, completed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 outcome should be clean clothes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 can late start the machine with a timer, or the machine can decide to run a health check before the process starts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It is also possible that because of failures the machine never starts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Or even more likely my wife cancels the process because yet again I’ve chosen the wrong temperature</a:t>
            </a:r>
          </a:p>
          <a:p>
            <a:endParaRPr lang="en-US" baseline="0" dirty="0"/>
          </a:p>
          <a:p>
            <a:r>
              <a:rPr lang="en-US" baseline="0" dirty="0"/>
              <a:t>The CPU-bound task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6579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Can be compared to me doing the laundry manually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No matter whether the task is IO or CPU bound,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T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hreads are the w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orkers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responsible for getting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 done that are scheduled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But with CPU bound tasks the worker thread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is blocked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So that means a thread can only handle one CPU-bound task at a time</a:t>
            </a:r>
            <a:endParaRPr lang="de-CH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dirty="0"/>
              <a:t>In contrast</a:t>
            </a:r>
            <a:r>
              <a:rPr lang="en-US" baseline="0" dirty="0"/>
              <a:t> </a:t>
            </a:r>
            <a:endParaRPr lang="en-US" dirty="0"/>
          </a:p>
          <a:p>
            <a:r>
              <a:rPr lang="en-US" dirty="0"/>
              <a:t>A thread can handle multiple IO-bound tasks concurrently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91179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87815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917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5094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106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1563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308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25292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8870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943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398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9299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20683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Yanone Kaffeesatz Regular" panose="020000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43435" y="2411332"/>
            <a:ext cx="9688871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 best-practices</a:t>
            </a:r>
            <a:endParaRPr lang="de-CH" sz="1100" dirty="0"/>
          </a:p>
        </p:txBody>
      </p:sp>
      <p:sp>
        <p:nvSpPr>
          <p:cNvPr id="6" name="Rectangle 5"/>
          <p:cNvSpPr/>
          <p:nvPr/>
        </p:nvSpPr>
        <p:spPr>
          <a:xfrm>
            <a:off x="1243435" y="1303336"/>
            <a:ext cx="25490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Welcome</a:t>
            </a:r>
            <a:endParaRPr lang="de-CH" sz="105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226116" y="4273380"/>
            <a:ext cx="270619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webinar</a:t>
            </a:r>
            <a:endParaRPr lang="de-CH" sz="1050" dirty="0">
              <a:solidFill>
                <a:schemeClr val="accent4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6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-53245" y="2814881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concurrent</a:t>
            </a:r>
            <a:endParaRPr lang="de-CH" sz="1200" dirty="0"/>
          </a:p>
        </p:txBody>
      </p:sp>
      <p:grpSp>
        <p:nvGrpSpPr>
          <p:cNvPr id="4" name="Group 3"/>
          <p:cNvGrpSpPr/>
          <p:nvPr/>
        </p:nvGrpSpPr>
        <p:grpSpPr>
          <a:xfrm>
            <a:off x="-502208" y="0"/>
            <a:ext cx="6730540" cy="6858001"/>
            <a:chOff x="-675129" y="-990808"/>
            <a:chExt cx="6730540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675129" y="-990808"/>
              <a:ext cx="6730540" cy="6858001"/>
              <a:chOff x="-86315" y="-1516892"/>
              <a:chExt cx="6730540" cy="6858001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-86315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 rot="16200000">
                <a:off x="2707393" y="1404277"/>
                <a:ext cx="6858001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endParaRPr lang="en-US" sz="6000" dirty="0">
                  <a:solidFill>
                    <a:schemeClr val="accent3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07091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253747" y="682217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158524" y="62186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74186" y="127286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9821" y="142500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interleaved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4" t="8198" r="4416" b="9349"/>
          <a:stretch/>
        </p:blipFill>
        <p:spPr>
          <a:xfrm>
            <a:off x="5388742" y="717581"/>
            <a:ext cx="3778894" cy="34786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9037864" y="1976324"/>
            <a:ext cx="2853618" cy="417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003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2" name="Rectangle 1"/>
            <p:cNvSpPr/>
            <p:nvPr/>
          </p:nvSpPr>
          <p:spPr>
            <a:xfrm>
              <a:off x="588815" y="87318"/>
              <a:ext cx="4999911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1794920"/>
              <a:ext cx="4999912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613402"/>
            <a:ext cx="3816626" cy="5734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simultaneous</a:t>
            </a:r>
          </a:p>
        </p:txBody>
      </p:sp>
    </p:spTree>
    <p:extLst>
      <p:ext uri="{BB962C8B-B14F-4D97-AF65-F5344CB8AC3E}">
        <p14:creationId xmlns:p14="http://schemas.microsoft.com/office/powerpoint/2010/main" val="403767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2285315"/>
              <a:ext cx="5596864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6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Continuation</a:t>
              </a:r>
              <a:endParaRPr lang="de-CH" sz="1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81487" y="1160556"/>
            <a:ext cx="3024591" cy="453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71932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118473899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6794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2285315"/>
              <a:ext cx="5596864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600" dirty="0" err="1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async</a:t>
              </a:r>
              <a:r>
                <a:rPr lang="en-US" sz="96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/await</a:t>
              </a:r>
              <a:endParaRPr lang="de-CH" sz="1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simplicity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81487" y="867250"/>
            <a:ext cx="9108927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function1(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function2(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function3(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function4(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function5(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   </a:t>
            </a:r>
            <a:r>
              <a:rPr lang="en-US" sz="3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// do something useful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 })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})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})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})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})</a:t>
            </a:r>
            <a:endParaRPr lang="de-CH" sz="500" dirty="0"/>
          </a:p>
        </p:txBody>
      </p:sp>
    </p:spTree>
    <p:extLst>
      <p:ext uri="{BB962C8B-B14F-4D97-AF65-F5344CB8AC3E}">
        <p14:creationId xmlns:p14="http://schemas.microsoft.com/office/powerpoint/2010/main" val="1979914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3532" y="1536174"/>
            <a:ext cx="11004936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cleanLaundry.ContinueWith</a:t>
            </a:r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(t =&gt; { </a:t>
            </a:r>
          </a:p>
          <a:p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</a:t>
            </a:r>
            <a:r>
              <a:rPr lang="en-US" sz="80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dryLaundry</a:t>
            </a:r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})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2986743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59052" y="1905506"/>
            <a:ext cx="7673896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await </a:t>
            </a:r>
            <a:r>
              <a:rPr lang="en-US" sz="9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cleanLaundry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en-US" sz="9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dryLaundry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8477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85523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Demo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</p:spTree>
    <p:extLst>
      <p:ext uri="{BB962C8B-B14F-4D97-AF65-F5344CB8AC3E}">
        <p14:creationId xmlns:p14="http://schemas.microsoft.com/office/powerpoint/2010/main" val="1084023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3007693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4521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66418" y="735955"/>
            <a:ext cx="9459165" cy="5386090"/>
            <a:chOff x="710011" y="1050953"/>
            <a:chExt cx="9459165" cy="5386090"/>
          </a:xfrm>
        </p:grpSpPr>
        <p:sp>
          <p:nvSpPr>
            <p:cNvPr id="2" name="Rectangle 1"/>
            <p:cNvSpPr/>
            <p:nvPr/>
          </p:nvSpPr>
          <p:spPr>
            <a:xfrm>
              <a:off x="3575704" y="1050953"/>
              <a:ext cx="6593472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Task</a:t>
              </a:r>
              <a:endParaRPr lang="de-CH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040633" y="1987168"/>
              <a:ext cx="220445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6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Forget thread!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710011" y="2538448"/>
              <a:ext cx="3033203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38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think</a:t>
              </a:r>
              <a:endParaRPr lang="de-CH" sz="16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903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50" y="1742883"/>
            <a:ext cx="5151939" cy="34346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723694" y="2132715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Solution Architect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Enthusiastic Software Engineer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Microsoft MVP for systems integration</a:t>
            </a:r>
          </a:p>
          <a:p>
            <a:endParaRPr lang="en-US" sz="28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@danielmarbach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particular.net/blog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planetgeek.ch</a:t>
            </a:r>
          </a:p>
        </p:txBody>
      </p:sp>
    </p:spTree>
    <p:extLst>
      <p:ext uri="{BB962C8B-B14F-4D97-AF65-F5344CB8AC3E}">
        <p14:creationId xmlns:p14="http://schemas.microsoft.com/office/powerpoint/2010/main" val="3601279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NSB v6</a:t>
            </a:r>
            <a:endParaRPr lang="de-CH" dirty="0"/>
          </a:p>
        </p:txBody>
      </p:sp>
      <p:sp>
        <p:nvSpPr>
          <p:cNvPr id="3" name="Rectangle 2"/>
          <p:cNvSpPr/>
          <p:nvPr/>
        </p:nvSpPr>
        <p:spPr>
          <a:xfrm>
            <a:off x="6485270" y="1671407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Will be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Applies the shown best-</a:t>
            </a:r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practies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like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ConfigureAwait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(false) 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consequently, checked with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Roslyn analyzer</a:t>
            </a:r>
          </a:p>
        </p:txBody>
      </p:sp>
      <p:sp>
        <p:nvSpPr>
          <p:cNvPr id="4" name="Rectangle 3"/>
          <p:cNvSpPr/>
          <p:nvPr/>
        </p:nvSpPr>
        <p:spPr>
          <a:xfrm>
            <a:off x="891691" y="5318610"/>
            <a:ext cx="47259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particular.net/blog/async-await-its-time</a:t>
            </a:r>
          </a:p>
        </p:txBody>
      </p:sp>
    </p:spTree>
    <p:extLst>
      <p:ext uri="{BB962C8B-B14F-4D97-AF65-F5344CB8AC3E}">
        <p14:creationId xmlns:p14="http://schemas.microsoft.com/office/powerpoint/2010/main" val="3027941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0" y="1671407"/>
            <a:ext cx="570672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Task.Run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Factory.StartNew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for CPU-bound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directly for IO-bound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instead of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void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24361829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997839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Libraries and frameworks should 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ConfigureAwait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(false)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don’t mix blocking and asynchronous code</a:t>
            </a:r>
            <a:endParaRPr lang="de-CH" sz="36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866041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88916" y="1798413"/>
            <a:ext cx="5652417" cy="426822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Next</a:t>
            </a:r>
            <a:endParaRPr lang="de-CH" dirty="0"/>
          </a:p>
        </p:txBody>
      </p:sp>
      <p:sp>
        <p:nvSpPr>
          <p:cNvPr id="5" name="Rectangle 4"/>
          <p:cNvSpPr/>
          <p:nvPr/>
        </p:nvSpPr>
        <p:spPr>
          <a:xfrm>
            <a:off x="2273365" y="735559"/>
            <a:ext cx="82605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particular.net/</a:t>
            </a:r>
            <a:r>
              <a:rPr lang="de-CH" sz="4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async-await-webinar-series</a:t>
            </a:r>
          </a:p>
        </p:txBody>
      </p:sp>
    </p:spTree>
    <p:extLst>
      <p:ext uri="{BB962C8B-B14F-4D97-AF65-F5344CB8AC3E}">
        <p14:creationId xmlns:p14="http://schemas.microsoft.com/office/powerpoint/2010/main" val="33095586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64014" y="3127733"/>
            <a:ext cx="100639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github.com/danielmarbach/</a:t>
            </a:r>
            <a:r>
              <a:rPr lang="en-US" sz="54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02-25-2016-AsyncWebinar</a:t>
            </a:r>
            <a:endParaRPr lang="de-CH" sz="4000" dirty="0">
              <a:solidFill>
                <a:schemeClr val="accent4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64014" y="1124536"/>
            <a:ext cx="6463629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Slides, Links…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1581449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74302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Q &amp; A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</p:spTree>
    <p:extLst>
      <p:ext uri="{BB962C8B-B14F-4D97-AF65-F5344CB8AC3E}">
        <p14:creationId xmlns:p14="http://schemas.microsoft.com/office/powerpoint/2010/main" val="4241321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6771" y="1851645"/>
            <a:ext cx="5838458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Thanks</a:t>
            </a:r>
            <a:endParaRPr lang="de-CH" sz="2000" dirty="0"/>
          </a:p>
        </p:txBody>
      </p:sp>
    </p:spTree>
    <p:extLst>
      <p:ext uri="{BB962C8B-B14F-4D97-AF65-F5344CB8AC3E}">
        <p14:creationId xmlns:p14="http://schemas.microsoft.com/office/powerpoint/2010/main" val="3887468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Goals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844715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CPU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 vs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IO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Threads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Tasks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best-practices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2864408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78305412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80052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041498304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102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" y="4399885"/>
            <a:ext cx="6494332" cy="2117193"/>
            <a:chOff x="383492" y="3586634"/>
            <a:chExt cx="6494332" cy="2117193"/>
          </a:xfrm>
        </p:grpSpPr>
        <p:sp>
          <p:nvSpPr>
            <p:cNvPr id="3" name="Rectangle 2"/>
            <p:cNvSpPr/>
            <p:nvPr/>
          </p:nvSpPr>
          <p:spPr>
            <a:xfrm>
              <a:off x="623258" y="5005441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83492" y="3586634"/>
              <a:ext cx="649433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72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event-driven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945376" y="5057496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async</a:t>
            </a:r>
            <a:endParaRPr lang="de-CH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478101"/>
            <a:ext cx="3931139" cy="589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367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5810" y="1765712"/>
            <a:ext cx="4865112" cy="332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uniform</a:t>
            </a:r>
          </a:p>
        </p:txBody>
      </p:sp>
    </p:spTree>
    <p:extLst>
      <p:ext uri="{BB962C8B-B14F-4D97-AF65-F5344CB8AC3E}">
        <p14:creationId xmlns:p14="http://schemas.microsoft.com/office/powerpoint/2010/main" val="1709827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9" name="Rectangle 8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IO-bound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7019750" y="572697"/>
            <a:ext cx="3699414" cy="54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32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301" y="1292087"/>
            <a:ext cx="5597263" cy="432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CPU-bound</a:t>
            </a:r>
          </a:p>
        </p:txBody>
      </p:sp>
    </p:spTree>
    <p:extLst>
      <p:ext uri="{BB962C8B-B14F-4D97-AF65-F5344CB8AC3E}">
        <p14:creationId xmlns:p14="http://schemas.microsoft.com/office/powerpoint/2010/main" val="984262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0000"/>
      </a:accent1>
      <a:accent2>
        <a:srgbClr val="ED7D31"/>
      </a:accent2>
      <a:accent3>
        <a:srgbClr val="A5A5A5"/>
      </a:accent3>
      <a:accent4>
        <a:srgbClr val="FFAF00"/>
      </a:accent4>
      <a:accent5>
        <a:srgbClr val="4472C4"/>
      </a:accent5>
      <a:accent6>
        <a:srgbClr val="70AD47"/>
      </a:accent6>
      <a:hlink>
        <a:srgbClr val="3F3F3F"/>
      </a:hlink>
      <a:folHlink>
        <a:srgbClr val="3F3F3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1076</Words>
  <Application>Microsoft Office PowerPoint</Application>
  <PresentationFormat>Widescreen</PresentationFormat>
  <Paragraphs>199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Yanone Kaffeesatz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danielmarbach</dc:creator>
  <cp:lastModifiedBy>danielmarbach</cp:lastModifiedBy>
  <cp:revision>71</cp:revision>
  <dcterms:created xsi:type="dcterms:W3CDTF">2016-02-22T14:00:45Z</dcterms:created>
  <dcterms:modified xsi:type="dcterms:W3CDTF">2016-02-25T16:14:40Z</dcterms:modified>
</cp:coreProperties>
</file>

<file path=docProps/thumbnail.jpeg>
</file>